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68" dt="2021-02-19T23:45:54.729"/>
    <p1510:client id="{DFCF1A2B-AC08-4933-9280-F6BBF1F2638C}" v="150" dt="2021-02-19T09:20:23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">
      <pc:chgData name="Cristian Chilipirea" userId="34ab170da5908fc4" providerId="LiveId" clId="{0FFB66B4-E02E-44EE-948B-96F2728F7C82}" dt="2021-02-19T23:46:37.335" v="803" actId="14100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0FFB66B4-E02E-44EE-948B-96F2728F7C82}" dt="2021-02-19T23:08:22.620" v="195" actId="2057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mod">
        <pc:chgData name="Cristian Chilipirea" userId="34ab170da5908fc4" providerId="LiveId" clId="{0FFB66B4-E02E-44EE-948B-96F2728F7C82}" dt="2021-02-19T23:12:41.956" v="381" actId="2057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19T23:33:11.548" v="646" actId="27636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19T23:33:11.548" v="646" actId="27636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6C38E-CC95-46AD-8B94-9AEC4F7B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A156C-ED2D-4BFB-81A7-63C6B91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476C-C754-4A1B-9512-D5056163D0B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4733" y="1285875"/>
            <a:ext cx="9886807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 matrice reprezintă un set de variabile grupate</a:t>
            </a:r>
          </a:p>
          <a:p>
            <a:pPr marL="0" indent="0">
              <a:buNone/>
            </a:pPr>
            <a:r>
              <a:rPr lang="ro-RO" dirty="0"/>
              <a:t>Poate fi:</a:t>
            </a:r>
          </a:p>
          <a:p>
            <a:r>
              <a:rPr lang="ro-RO" dirty="0"/>
              <a:t>1D – vector  (N elemente)</a:t>
            </a:r>
          </a:p>
          <a:p>
            <a:r>
              <a:rPr lang="ro-RO" dirty="0"/>
              <a:t>2D – matrice (N*M elemente)</a:t>
            </a:r>
          </a:p>
          <a:p>
            <a:r>
              <a:rPr lang="ro-RO" dirty="0"/>
              <a:t>3+D – matrice multidimensională (N*M*....*Z elemente)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Elementele sunt adresabile direct (caz 2D):</a:t>
            </a:r>
          </a:p>
          <a:p>
            <a:r>
              <a:rPr lang="en-US" dirty="0"/>
              <a:t>m</a:t>
            </a:r>
            <a:r>
              <a:rPr lang="ro-RO" dirty="0" err="1"/>
              <a:t>atrice</a:t>
            </a:r>
            <a:r>
              <a:rPr lang="en-US" dirty="0"/>
              <a:t>[i][j];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i*</a:t>
            </a:r>
            <a:r>
              <a:rPr lang="ro-RO" dirty="0" err="1"/>
              <a:t>N+j</a:t>
            </a:r>
            <a:endParaRPr lang="en-US" dirty="0"/>
          </a:p>
          <a:p>
            <a:r>
              <a:rPr lang="en-US" dirty="0" err="1"/>
              <a:t>matrice</a:t>
            </a:r>
            <a:r>
              <a:rPr lang="en-US" dirty="0"/>
              <a:t>[3][4];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3*N+4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9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BC0F4-C0D9-47AA-BEA1-B2980A3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F70F4-441E-4C7D-B8DC-B5DF781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6DD59-D997-442B-8244-AC86A2A62A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38120" y="1285875"/>
            <a:ext cx="9633420" cy="5011408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myMatrix</a:t>
            </a:r>
            <a:r>
              <a:rPr lang="en-US" dirty="0"/>
              <a:t>[N][M];</a:t>
            </a:r>
          </a:p>
          <a:p>
            <a:r>
              <a:rPr lang="en-US" dirty="0"/>
              <a:t>int </a:t>
            </a:r>
            <a:r>
              <a:rPr lang="en-US" dirty="0" err="1"/>
              <a:t>myMatrix</a:t>
            </a:r>
            <a:r>
              <a:rPr lang="en-US" dirty="0"/>
              <a:t>[10][20]; </a:t>
            </a:r>
          </a:p>
          <a:p>
            <a:pPr lvl="1"/>
            <a:r>
              <a:rPr lang="en-US" dirty="0"/>
              <a:t>10*20 </a:t>
            </a:r>
            <a:r>
              <a:rPr lang="en-US" dirty="0" err="1"/>
              <a:t>elemente</a:t>
            </a:r>
            <a:r>
              <a:rPr lang="en-US" dirty="0"/>
              <a:t> allocate</a:t>
            </a:r>
          </a:p>
          <a:p>
            <a:pPr lvl="1"/>
            <a:r>
              <a:rPr lang="en-US" dirty="0" err="1"/>
              <a:t>numerotare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en-US" dirty="0"/>
              <a:t>     [][0]    [][1]    [][2]    [][3]     [][4]    [][5]    [][6] …</a:t>
            </a:r>
          </a:p>
          <a:p>
            <a:pPr marL="0" indent="0">
              <a:buNone/>
            </a:pPr>
            <a:r>
              <a:rPr lang="en-US" dirty="0"/>
              <a:t>[0][]     1        2        3        4         5        6        7</a:t>
            </a:r>
          </a:p>
          <a:p>
            <a:pPr marL="0" indent="0">
              <a:buNone/>
            </a:pPr>
            <a:r>
              <a:rPr lang="en-US" dirty="0"/>
              <a:t>[1][]     8        9      10      11       12      13      14</a:t>
            </a:r>
          </a:p>
          <a:p>
            <a:pPr marL="0" indent="0">
              <a:buNone/>
            </a:pPr>
            <a:r>
              <a:rPr lang="en-US" dirty="0"/>
              <a:t>[2][]   15      16      17      18       19      20      21</a:t>
            </a:r>
          </a:p>
          <a:p>
            <a:pPr marL="0" indent="0">
              <a:buNone/>
            </a:pPr>
            <a:r>
              <a:rPr lang="en-US" dirty="0"/>
              <a:t>[3][]   22      23      24      25       26      27      28</a:t>
            </a:r>
          </a:p>
          <a:p>
            <a:pPr marL="0" indent="0">
              <a:buNone/>
            </a:pPr>
            <a:r>
              <a:rPr lang="en-US" dirty="0"/>
              <a:t>[4][]   29      30      31      32       33      34      35</a:t>
            </a:r>
          </a:p>
          <a:p>
            <a:pPr marL="0" indent="0">
              <a:buNone/>
            </a:pPr>
            <a:r>
              <a:rPr lang="en-US" dirty="0"/>
              <a:t>…						</a:t>
            </a:r>
            <a:r>
              <a:rPr lang="ro-RO" dirty="0" err="1"/>
              <a:t>myMatrix</a:t>
            </a:r>
            <a:r>
              <a:rPr lang="en-US" dirty="0"/>
              <a:t>[3][4] == 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94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323C5-A0B0-4005-9E5C-03F65B9C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A751A-89E9-4241-8D9A-18721CC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DBCB-3F0D-464B-A1F6-8DF695CDF58C}"/>
              </a:ext>
            </a:extLst>
          </p:cNvPr>
          <p:cNvSpPr txBox="1">
            <a:spLocks/>
          </p:cNvSpPr>
          <p:nvPr/>
        </p:nvSpPr>
        <p:spPr>
          <a:xfrm>
            <a:off x="2191955" y="1279907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1E80F-8964-4A6A-9BBC-2C8837F5B984}"/>
              </a:ext>
            </a:extLst>
          </p:cNvPr>
          <p:cNvSpPr/>
          <p:nvPr/>
        </p:nvSpPr>
        <p:spPr>
          <a:xfrm>
            <a:off x="2039410" y="4206178"/>
            <a:ext cx="897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400" dirty="0" err="1"/>
              <a:t>int</a:t>
            </a:r>
            <a:r>
              <a:rPr lang="ro-RO" sz="2400" dirty="0"/>
              <a:t> </a:t>
            </a:r>
            <a:r>
              <a:rPr lang="ro-RO" sz="2400" dirty="0" err="1"/>
              <a:t>myMatrix</a:t>
            </a:r>
            <a:r>
              <a:rPr lang="en-US" sz="2400" dirty="0"/>
              <a:t>[4][4]</a:t>
            </a:r>
            <a:endParaRPr lang="ro-R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Rezult</a:t>
            </a:r>
            <a:r>
              <a:rPr lang="ro-RO" sz="2400" dirty="0"/>
              <a:t>ă în zonă continuă de memorie, rândurile sunt așezate unul după altul.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3CB9BA-480B-4318-AAEC-25705302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3095"/>
              </p:ext>
            </p:extLst>
          </p:nvPr>
        </p:nvGraphicFramePr>
        <p:xfrm>
          <a:off x="2367444" y="5795392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7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E310F-A53F-468E-997C-34CD63E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C98A2-8F25-49DB-972A-569D7D51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CAB2A-0171-433E-A58B-7DAAC0F9BB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2148289"/>
            <a:ext cx="9589352" cy="4148994"/>
          </a:xfrm>
        </p:spPr>
        <p:txBody>
          <a:bodyPr/>
          <a:lstStyle/>
          <a:p>
            <a:r>
              <a:rPr lang="en-US" dirty="0"/>
              <a:t>Cache friendly</a:t>
            </a:r>
          </a:p>
          <a:p>
            <a:r>
              <a:rPr lang="en-US" dirty="0" err="1"/>
              <a:t>Limitat</a:t>
            </a:r>
            <a:r>
              <a:rPr lang="ro-RO" dirty="0"/>
              <a:t>ă ca spațiu (suntem pe </a:t>
            </a:r>
            <a:r>
              <a:rPr lang="ro-RO" dirty="0" err="1"/>
              <a:t>stack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2E1FB5-7E94-49D4-A8C4-6B110B43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94320"/>
              </p:ext>
            </p:extLst>
          </p:nvPr>
        </p:nvGraphicFramePr>
        <p:xfrm>
          <a:off x="2389033" y="5572125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33298"/>
              </p:ext>
            </p:extLst>
          </p:nvPr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D81DB8-756F-4D07-B4A4-6F16C646432A}"/>
              </a:ext>
            </a:extLst>
          </p:cNvPr>
          <p:cNvSpPr/>
          <p:nvPr/>
        </p:nvSpPr>
        <p:spPr>
          <a:xfrm>
            <a:off x="2172988" y="1307992"/>
            <a:ext cx="766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m;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*));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m[i]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26708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28110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20632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6179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6431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/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/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/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/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89DCC2-F64B-4538-A7BC-606EC1C3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3547" y="1200839"/>
            <a:ext cx="10007993" cy="5096444"/>
          </a:xfrm>
        </p:spPr>
        <p:txBody>
          <a:bodyPr/>
          <a:lstStyle/>
          <a:p>
            <a:r>
              <a:rPr lang="ro-RO" dirty="0"/>
              <a:t>Spațiu foarte mare (suntem pe </a:t>
            </a:r>
            <a:r>
              <a:rPr lang="ro-RO" dirty="0" err="1"/>
              <a:t>heap</a:t>
            </a:r>
            <a:r>
              <a:rPr lang="ro-RO" dirty="0"/>
              <a:t>)</a:t>
            </a:r>
          </a:p>
          <a:p>
            <a:r>
              <a:rPr lang="ro-RO" dirty="0"/>
              <a:t>Posibilitate ca fiecare rând să aibă altă mărime (periculos)</a:t>
            </a:r>
          </a:p>
          <a:p>
            <a:r>
              <a:rPr lang="ro-RO" dirty="0"/>
              <a:t>Nu este cache </a:t>
            </a:r>
            <a:r>
              <a:rPr lang="ro-RO" dirty="0" err="1"/>
              <a:t>friendly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4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160D-2357-44D6-AEE9-D83E27C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24E8-5578-40AC-A1C6-CB78FC25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Struct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C17DE-2757-4EDA-B915-83D5B219B3E2}"/>
              </a:ext>
            </a:extLst>
          </p:cNvPr>
          <p:cNvSpPr txBox="1">
            <a:spLocks/>
          </p:cNvSpPr>
          <p:nvPr/>
        </p:nvSpPr>
        <p:spPr>
          <a:xfrm>
            <a:off x="3672060" y="1180756"/>
            <a:ext cx="7529513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typedef </a:t>
            </a: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 newName;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ED66B-E5F2-4CF1-816D-4EE6EF54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08D828-252C-487F-8F83-85C96C77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dublu-înlănțuite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11A68-BC45-4374-86EE-7585CE40C3DD}"/>
              </a:ext>
            </a:extLst>
          </p:cNvPr>
          <p:cNvSpPr/>
          <p:nvPr/>
        </p:nvSpPr>
        <p:spPr bwMode="auto">
          <a:xfrm>
            <a:off x="2923206" y="2171536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8412B-CD62-4422-8C2D-1C4F3EC42CB3}"/>
              </a:ext>
            </a:extLst>
          </p:cNvPr>
          <p:cNvSpPr/>
          <p:nvPr/>
        </p:nvSpPr>
        <p:spPr bwMode="auto">
          <a:xfrm>
            <a:off x="3359312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4E9FBC-7991-4A5F-A8B9-006774B02DB9}"/>
              </a:ext>
            </a:extLst>
          </p:cNvPr>
          <p:cNvCxnSpPr/>
          <p:nvPr/>
        </p:nvCxnSpPr>
        <p:spPr bwMode="auto">
          <a:xfrm>
            <a:off x="3133321" y="2540950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FBDB9-F48D-4C77-9363-3BAF0107361A}"/>
              </a:ext>
            </a:extLst>
          </p:cNvPr>
          <p:cNvCxnSpPr>
            <a:cxnSpLocks/>
          </p:cNvCxnSpPr>
          <p:nvPr/>
        </p:nvCxnSpPr>
        <p:spPr bwMode="auto">
          <a:xfrm>
            <a:off x="4011280" y="2264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7B0057-2218-46A0-AC4A-BF17E5C88BF7}"/>
              </a:ext>
            </a:extLst>
          </p:cNvPr>
          <p:cNvSpPr/>
          <p:nvPr/>
        </p:nvSpPr>
        <p:spPr bwMode="auto">
          <a:xfrm>
            <a:off x="5713862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E0BE9-FAC1-4ADC-AC94-8E9A54B7144D}"/>
              </a:ext>
            </a:extLst>
          </p:cNvPr>
          <p:cNvSpPr/>
          <p:nvPr/>
        </p:nvSpPr>
        <p:spPr bwMode="auto">
          <a:xfrm>
            <a:off x="6183561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F2C9-E801-42F3-98D0-03AB3AD99EDD}"/>
              </a:ext>
            </a:extLst>
          </p:cNvPr>
          <p:cNvCxnSpPr/>
          <p:nvPr/>
        </p:nvCxnSpPr>
        <p:spPr bwMode="auto">
          <a:xfrm>
            <a:off x="5925484" y="2540947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761354-313B-4749-A809-A3A25B21997B}"/>
              </a:ext>
            </a:extLst>
          </p:cNvPr>
          <p:cNvCxnSpPr>
            <a:cxnSpLocks/>
          </p:cNvCxnSpPr>
          <p:nvPr/>
        </p:nvCxnSpPr>
        <p:spPr bwMode="auto">
          <a:xfrm>
            <a:off x="6785061" y="2264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23588-B83A-4773-97C7-984F67722CB9}"/>
              </a:ext>
            </a:extLst>
          </p:cNvPr>
          <p:cNvSpPr/>
          <p:nvPr/>
        </p:nvSpPr>
        <p:spPr bwMode="auto">
          <a:xfrm>
            <a:off x="8451711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FC1E1-786C-488B-AAE5-2460062FCFD1}"/>
              </a:ext>
            </a:extLst>
          </p:cNvPr>
          <p:cNvSpPr/>
          <p:nvPr/>
        </p:nvSpPr>
        <p:spPr bwMode="auto">
          <a:xfrm>
            <a:off x="8930944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12BBA3-844E-498F-9CCD-3DFD0093C056}"/>
              </a:ext>
            </a:extLst>
          </p:cNvPr>
          <p:cNvCxnSpPr/>
          <p:nvPr/>
        </p:nvCxnSpPr>
        <p:spPr bwMode="auto">
          <a:xfrm>
            <a:off x="8643904" y="254094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305E1-0B5A-4843-95ED-B7FABDB9464B}"/>
              </a:ext>
            </a:extLst>
          </p:cNvPr>
          <p:cNvCxnSpPr>
            <a:cxnSpLocks/>
          </p:cNvCxnSpPr>
          <p:nvPr/>
        </p:nvCxnSpPr>
        <p:spPr bwMode="auto">
          <a:xfrm>
            <a:off x="9597967" y="241027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99A06-3785-487F-B9AC-F8360F79074E}"/>
              </a:ext>
            </a:extLst>
          </p:cNvPr>
          <p:cNvSpPr/>
          <p:nvPr/>
        </p:nvSpPr>
        <p:spPr bwMode="auto">
          <a:xfrm>
            <a:off x="1609737" y="128357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025C-5315-4910-9DAB-6C33FA44E0FF}"/>
              </a:ext>
            </a:extLst>
          </p:cNvPr>
          <p:cNvSpPr txBox="1"/>
          <p:nvPr/>
        </p:nvSpPr>
        <p:spPr>
          <a:xfrm>
            <a:off x="9410179" y="32311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229F0-5420-4D35-9FC1-A29F90A2DE17}"/>
              </a:ext>
            </a:extLst>
          </p:cNvPr>
          <p:cNvSpPr/>
          <p:nvPr/>
        </p:nvSpPr>
        <p:spPr bwMode="auto">
          <a:xfrm>
            <a:off x="7583031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FFE02-E974-46EF-B4C1-0A79A3D8428F}"/>
              </a:ext>
            </a:extLst>
          </p:cNvPr>
          <p:cNvSpPr/>
          <p:nvPr/>
        </p:nvSpPr>
        <p:spPr bwMode="auto">
          <a:xfrm>
            <a:off x="4833970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12373-33A5-4E69-8A47-E8B2B169C34B}"/>
              </a:ext>
            </a:extLst>
          </p:cNvPr>
          <p:cNvSpPr/>
          <p:nvPr/>
        </p:nvSpPr>
        <p:spPr bwMode="auto">
          <a:xfrm>
            <a:off x="2062499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80D4C-D003-4352-83AE-A1AC202F2BA1}"/>
              </a:ext>
            </a:extLst>
          </p:cNvPr>
          <p:cNvCxnSpPr/>
          <p:nvPr/>
        </p:nvCxnSpPr>
        <p:spPr bwMode="auto">
          <a:xfrm>
            <a:off x="2038018" y="176105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41C814-EB24-4E83-8FBC-539D1C4B69CA}"/>
              </a:ext>
            </a:extLst>
          </p:cNvPr>
          <p:cNvSpPr txBox="1"/>
          <p:nvPr/>
        </p:nvSpPr>
        <p:spPr>
          <a:xfrm>
            <a:off x="1437816" y="30122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37A12-5A94-4792-B17D-E081945C830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1940518" y="2538317"/>
            <a:ext cx="170113" cy="4739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39831-C28C-4D09-ADEF-A2C1B9BC9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92" y="2538317"/>
            <a:ext cx="691550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6329-5210-4146-BF71-E0F7B068B33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2241" y="2538317"/>
            <a:ext cx="614734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B858F-D614-443A-80E1-6BBACCDF836E}"/>
              </a:ext>
            </a:extLst>
          </p:cNvPr>
          <p:cNvSpPr/>
          <p:nvPr/>
        </p:nvSpPr>
        <p:spPr bwMode="auto">
          <a:xfrm rot="5400000">
            <a:off x="1715155" y="424443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19C1E-E345-4873-8CE0-0E8844180F59}"/>
              </a:ext>
            </a:extLst>
          </p:cNvPr>
          <p:cNvSpPr/>
          <p:nvPr/>
        </p:nvSpPr>
        <p:spPr bwMode="auto">
          <a:xfrm rot="5400000">
            <a:off x="4536188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A9433-166E-4F2A-B94B-A2902C1D02A7}"/>
              </a:ext>
            </a:extLst>
          </p:cNvPr>
          <p:cNvSpPr/>
          <p:nvPr/>
        </p:nvSpPr>
        <p:spPr bwMode="auto">
          <a:xfrm rot="5400000">
            <a:off x="7274037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39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AE3D2-3B60-4540-AE3F-B9D7F38F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733026-A453-43A0-A4F7-A7826F90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am I?</a:t>
            </a:r>
            <a:endParaRPr lang="en-US" dirty="0"/>
          </a:p>
        </p:txBody>
      </p:sp>
      <p:pic>
        <p:nvPicPr>
          <p:cNvPr id="5" name="Content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66207FB-AECB-4569-8DD8-E660386DAD7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85" y="-740827"/>
            <a:ext cx="4807546" cy="7211979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748D2E3-2219-48CD-AA3F-CA5DF4FCBDFF}"/>
              </a:ext>
            </a:extLst>
          </p:cNvPr>
          <p:cNvSpPr txBox="1">
            <a:spLocks/>
          </p:cNvSpPr>
          <p:nvPr/>
        </p:nvSpPr>
        <p:spPr>
          <a:xfrm>
            <a:off x="3523217" y="1299990"/>
            <a:ext cx="3615713" cy="538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 err="1"/>
              <a:t>Bachelor</a:t>
            </a:r>
            <a:endParaRPr lang="ro-RO" dirty="0"/>
          </a:p>
          <a:p>
            <a:pPr marL="0" indent="0">
              <a:buNone/>
            </a:pPr>
            <a:r>
              <a:rPr lang="ro-RO" dirty="0"/>
              <a:t>Inginer Calculatoare </a:t>
            </a:r>
          </a:p>
          <a:p>
            <a:endParaRPr lang="ro-RO" dirty="0"/>
          </a:p>
          <a:p>
            <a:r>
              <a:rPr lang="ro-RO" dirty="0"/>
              <a:t>Master</a:t>
            </a:r>
          </a:p>
          <a:p>
            <a:pPr marL="0" indent="0">
              <a:buNone/>
            </a:pPr>
            <a:r>
              <a:rPr lang="ro-RO" dirty="0"/>
              <a:t>Sisteme de Clacul Paralel și Distribuit</a:t>
            </a:r>
          </a:p>
          <a:p>
            <a:endParaRPr lang="ro-RO" dirty="0"/>
          </a:p>
          <a:p>
            <a:r>
              <a:rPr lang="ro-RO" dirty="0" err="1"/>
              <a:t>PhD</a:t>
            </a:r>
            <a:endParaRPr lang="ro-RO" dirty="0"/>
          </a:p>
          <a:p>
            <a:pPr marL="0" indent="0">
              <a:buNone/>
            </a:pPr>
            <a:r>
              <a:rPr lang="en-GB" sz="1800" dirty="0"/>
              <a:t>C</a:t>
            </a:r>
            <a:r>
              <a:rPr lang="ro-RO" sz="1800" dirty="0" err="1"/>
              <a:t>rowd</a:t>
            </a:r>
            <a:r>
              <a:rPr lang="en-GB" sz="1800" dirty="0"/>
              <a:t> D</a:t>
            </a:r>
            <a:r>
              <a:rPr lang="ro-RO" sz="1800" dirty="0" err="1"/>
              <a:t>ata</a:t>
            </a:r>
            <a:r>
              <a:rPr lang="en-GB" sz="1800" dirty="0"/>
              <a:t> A</a:t>
            </a:r>
            <a:r>
              <a:rPr lang="ro-RO" sz="1800" dirty="0" err="1"/>
              <a:t>nalytics</a:t>
            </a:r>
            <a:r>
              <a:rPr lang="en-GB" sz="1800" dirty="0"/>
              <a:t> A</a:t>
            </a:r>
            <a:r>
              <a:rPr lang="ro-RO" sz="1800" dirty="0"/>
              <a:t>s</a:t>
            </a:r>
            <a:r>
              <a:rPr lang="en-GB" sz="1800" dirty="0"/>
              <a:t> S</a:t>
            </a:r>
            <a:r>
              <a:rPr lang="ro-RO" sz="1800" dirty="0" err="1"/>
              <a:t>een</a:t>
            </a:r>
            <a:r>
              <a:rPr lang="en-GB" sz="1800" dirty="0"/>
              <a:t> F</a:t>
            </a:r>
            <a:r>
              <a:rPr lang="ro-RO" sz="1800" dirty="0"/>
              <a:t>rom</a:t>
            </a:r>
            <a:r>
              <a:rPr lang="en-GB" sz="1800" dirty="0"/>
              <a:t> W</a:t>
            </a:r>
            <a:r>
              <a:rPr lang="ro-RO" sz="1800" dirty="0"/>
              <a:t>i</a:t>
            </a:r>
            <a:r>
              <a:rPr lang="en-GB" sz="1800" dirty="0"/>
              <a:t>F</a:t>
            </a:r>
            <a:r>
              <a:rPr lang="ro-RO" sz="1800" dirty="0"/>
              <a:t>i</a:t>
            </a:r>
            <a:r>
              <a:rPr lang="en-GB" sz="1800" dirty="0"/>
              <a:t> </a:t>
            </a:r>
            <a:r>
              <a:rPr lang="ro-RO" sz="1800" dirty="0"/>
              <a:t>- A</a:t>
            </a:r>
            <a:r>
              <a:rPr lang="en-GB" sz="1800" dirty="0"/>
              <a:t> C</a:t>
            </a:r>
            <a:r>
              <a:rPr lang="ro-RO" sz="1800" dirty="0" err="1"/>
              <a:t>ritical</a:t>
            </a:r>
            <a:r>
              <a:rPr lang="en-GB" sz="1800" dirty="0"/>
              <a:t> R</a:t>
            </a:r>
            <a:r>
              <a:rPr lang="ro-RO" sz="1800" dirty="0" err="1"/>
              <a:t>eview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562A1C61-53FE-4AEE-A5F9-22974BE6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7" y="1227204"/>
            <a:ext cx="1111786" cy="1111786"/>
          </a:xfrm>
          <a:prstGeom prst="rect">
            <a:avLst/>
          </a:prstGeom>
        </p:spPr>
      </p:pic>
      <p:pic>
        <p:nvPicPr>
          <p:cNvPr id="8" name="Picture 7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007437EB-3C36-4F7F-A1A3-10763B083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7" y="2981490"/>
            <a:ext cx="1111786" cy="1111786"/>
          </a:xfrm>
          <a:prstGeom prst="rect">
            <a:avLst/>
          </a:prstGeom>
        </p:spPr>
      </p:pic>
      <p:pic>
        <p:nvPicPr>
          <p:cNvPr id="9" name="Picture 8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96220DC3-9988-4145-9AEB-03BB1265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7" y="4782586"/>
            <a:ext cx="1111786" cy="1111786"/>
          </a:xfrm>
          <a:prstGeom prst="rect">
            <a:avLst/>
          </a:prstGeom>
        </p:spPr>
      </p:pic>
      <p:pic>
        <p:nvPicPr>
          <p:cNvPr id="10" name="Picture 2" descr="data:image/png;base64,iVBORw0KGgoAAAANSUhEUgAAAZ0AAAB6CAMAAABTN34eAAAAw1BMVEX///8AAAAAic8Ahs4Ag80Ahc4AgMwAgs0Afcv4+Pjz8/PR0dH8///X7Peenp5sbGwxMTHt9/xXptqz1+7f39/f6/Z2tuG/4PKhx+eZw+XV6fZRqNskldQHjdGizurf8PhAotlkrN3I3fBAmNWJweWs1O2Tx+cAeclYWFjy+v2zs7NytODO5vRQo9l/f3/Ly8uRkZG+vr40NDR0dHTn5+eqqqpSUlImJiZjY2McHByEt+BFRUW30+wRERE9PT1WVlZcsN/NTlvBAAAUIklEQVR4nO1dCXubuNZWkYRoL+4Uk0BqIxaDSSnQaWfS231u/v+v+nQkdoOdie3G7cf79GlYBMZ6fXRWCYRmzJgxY8aMGTNmzJgxY8aMGTN+fSwS+6kfYcYUUkxY8dQPMWMUWcQ0jSRP/RgzxpCVRNM0mj/1c8wYgeVhQY6G55HtAmFxSQ6dB7YLREUODs2nfpIZO6jI0bTgqZ9kxg5MpXM04iPkZk/9NDP6KBU5OEQoMdZP/TQzenCYGtbwSm4+9ePM6MIWjHCw1xyUE42WT/08MzoIqJCatWCHW4IczGfD4IJghlhIjScYShLgyX3qB5rRQcKENZCAWZCL/6j/1M8zo4OFkBdaADl8jrJdHJZiXEu/Vr4ojv+Fs5Ndu7OKOi+EvYa9oLKoNa14KDuZ63jUiOe4zzmReUJ0XKcSHZq43vYhl61yj2Gskejcz/fz8byHf3nJ6E0e9llj57dCdCKzFp04odg7+DCmXTIKXPLkmKCPaV6i4L349qqDT+8fcs2buvXn6sDVl+49Pk5e+O5T0+rLi93TIDp4kdJK66y5hg+ZBZnv6SBq2EstZFrFNk2+fv2apF1DvCiXTrXplz7apBK2ZCNYRjJJkYVeKG6QLCOJ8lJU2LtnXfz1AOm5a1q/rI78p3ePl5NX/tFpNcJOSjQaIV6JDhcbB3zRLOVEDoPc8W+imOuMEQoghtVpRqiudjOPFei1ThjTme7BsZVBZCDP4ljsmyXB8nrjUpJ+/Z599ufhK142je9G7/FYdrIYRGdLtAb7qwpMnzdtRY/iSl1pooPJfbehg2kqNwpdjJSvKXEXbomlmloxLNnJKnawZi8EHmyOnB1/9br2j8MXvKrbvqmPnIYdMNjWKMQNOdjb10lb3uGxASUkfD2wrQtWpfEcPQF29EAKC9jru+wsDnfAz8TLXteO6YM+rpq2jYI5DTuia0ixMDqis6earYj1XWowoflY6Idr+gpJRhY1O5kn46sXz85dr2ufvT3U/v3OwHYadlZiXIuRQ9u+ng5PW2u9I2KYcyU25URULqUYxkjXCFHNzpYyiBLtsnMp9kCNN72+/Xao+Y/dQfAk7CRUY77JW0mgk6pZ9HajY0h4H3qwxRPbvXHWq5H2AZWDZKQDIULv+G6C2RoGu112PAF+QbHXt33hudrf+kPT8ENz7BTsQLqaWx2bgDqj9xCDmlc3oszzt/eapMpbe2AbGKMdG2LmioFNmoCvxa9AOK+O1ES77OiGYdxeUoFwn50DLs/fdbuOhjoFOxuq4SWK2gGL26ORAjMhVWKbaE5hl62pJv4xPm7l+UIhoa2+hO3XlL6OcFWLtctOIRzThznlPwl/9zr3y962L5p279qDp2BHDGxka3W0yb1HRnzRWnCwEJvMDWnnAqJF9oSRZ4mBL1vqUq5eUwMElcqdi7cKEPqzLzx7XZ52GPxPe/AU7MQwsPkdI5lrLB3ewEwUHYIb2+xzw+LUGjZvsRbCwqX/KdlBrtJEvwI7g6Ht731NP9etulGFE7CzABvNLNvuBn6G3R2Uij0Su2ZRdrmhS3dvnMymjSKT7KCcyuTRr8DO+17vPtsz7Lbmd1c9nYAdm2g0sWiXHDIUHZvL85T7KIhwyw3lziE7OBO2IFE2oGJH+D5U6P6VTmt2hHMK7Kzz+/v76JJysle93t3n8rSua9e0OwE7jnBFV2nX+x9GCqpRTVhblploHbcodjZF6uT53mxDbujV/V4bt/DHN3TtGq2IVsfZShOZocEMwO3Xfff62ehHc6ZdnuffRtucgJ0Q1M6yO7Cxfm9XoxoJV/0YDg/LUIPYJ9ub3slWq2u1Za2kS2SuVisxlgWBlW0CK8HSBLleVbgon/RjX3juptpdjVNwPDvCC8XlojuuDSrcC1m9i7UULcJ+DAfLMQ6TR5fvBLfCpiDeRRHSw4tnD+vfd+Odezw7C0iFbpka0UZEx5YU0HBRW209UMLj5NHq3PJ4HCaXS84wmvNjotWLZgR80zt+PDsu1agfVbka5ft3tU7KpGGWmO5uYBpTntvH9e0eU/wi8KHXv11fpovWMeobDsez851pxJdCg30V0kxQ0EhDLsnhbhaxgeBQYa8Vl5hzPi367Lwbb9T2bt/oPp4dqPuUKWscu1I6WCD+Vr/pEsihpWVrQ2606ILilWdEP4H9bLTN3af69CBHdzw791TzZN6N2rlU8uFCw7oyrmJgjTlWxHrUYMJvLn1IOhUGCexRl2csPD1y8aPYwbL4U5gEZjVhFCpAwAZWU630rY17rirWwyaQHASueymFAGfCq14Pfx5r0poOgxPHs+PVNWypGtg0jiFkLXOYsOv2BQfrkZAry90ma48aus6Y8XvP/+0nsMdKZlpnZ6iWTseOcC4b3UJcqASBiQg85T3Boc5i5a85I6Su9cDGTsT0t8IgmjPSxS1/Q5PuhOx05EO4o5Iczbvvn+VOKIy1TpyN6N7vTQ5C/+118V+7DZoozo7NcBZ2iI0sSQ7fOYm7WR3dy7f7rQNzsVD+kLVYNP8LBGq3KCw4Vt/DEluLGvJiQH22uEmS7zDV2FytFuaig6DZg6KSogiy7tlj7ZdDLk9LwU729BzsYC8zSzo82m9CGY/84KC7Y5G6YopA5e8NJSoE7ZAYdgnzkU2klpOPortI/gIwpqJ5oEOBHNaWkuCcGlVmO+DCxjdwFUfCmERWfVWI0IbRxNXbs+xYtfjiU6+Pd1yeNs2wU3lwPDuVtuEy8ym3yRZF+8jBoj/T1YOqAi2G4y47RMOB2lXsCLIyjtUxVBgcIfEI5XK5LHNgBy+Trx6lYQYxC5wuVlvwsgKOY0s2wpoHfxJL/KKWsOVIdpwCzoZYHiyPTkn0E9g/hlmexqh7tXPlSSxqyU7ha0w4PpRq2Hd2R7sGEL15cL3mjuxUxVgddpCDq3TSV6hIFIaIBYXvJrBDb6DOGrNrKPQOZSNTslPK2nhBX6Q2IL+nLkIbguU2spk6+NBnncTA5Rn4NG0UZ7eK/Xh2KiZEz7h2VqRJ7uHdaCfGdT2Vl9i2nxxQNw122dFkMVuXnQIr+TI5VLtJdhQUOyihgh2Ld44L2akaYJW7CDplRBtSbdtksrbo3+H5P71OHrg8rWTt5heOZ0dNPOCJAwJhbyFwvMtNua4PelwY09R44MTFITvE47KqsMuOGWMKoQkXSq2BnVoyK3ZCClUJEcVe5fceYgefmJ1hArvHwoumyPC/uxeeIAoqfVDITwKKKC/yvuhgWqb3A7b0B5adDdlh6y2lS7PHDlQwQjeqikTxQ9natu2qke11ZiVYHi+Ef0UdKT5j7OC1C1ehs7Czz+VpLbqRIM/x7BSKC6aU53USaz3ZwSS0fY+2u0Tz4vKhPs4OO6EQApb22VnIVLmFKfS9+AwwzbRM2mzc45SrD4PSBsoh9TTGjgYW3S18xulHNoT+1+vlb8/HTv0YiSIcz06gel3VNG3TNOddcoi3XSxJzQz21n6xsB4+iWOEHVjFKuixg0pMXOTrssxAyE7q+/5Wyo74IeCmpttyhD7UtxOyU27FVSDRZ5CdYQK7Yzm3tThjEbgT1BVINojKh2qsZxFgnGZ+HbHhcfqvJ9eYA4tasINsTJc57bKzJaKXSyZHy57eEW5xjtvaukIYydz86VaB4OBHr5s7Lk/L24eR607Azhq3M+B7cqPR0LLKOgaaPyoJKnwOyU5EG3aEX4lV/9bsgEHmUi4b9mw28ZsR53BbPu9pRvbzrYJ+9z179qntwSZl/Wms2O0E7ED6rS5g4z3B8ZHbRG7ADX8EQqVNsli6K4odOUm1y440yIjqyr7sbGFCSWfxBIfqT8LOoGa3kZPWXhgtFD0BOxvazhLtzhKJA2Qb0mYTJjSJHxeuspmcHrwlkn/FDpQy9NnZMPFbUPYy1Ni7gKBiR2gllqDMlyRzspy02SSss4xs6MVElqe1tUcrDk7ATsC1OtIVqFJpqYjgmxGIQofC/7QfnWKLGPPykBFZSnIjJ1kJcdWlVZDqumIn8wipZuBjSlXVYYIWtwaws6DMcC1ieOuIygnBgUYqdoxqoYQA06pW0UYbvZJC22CnW05mkMCuXZ7mwEjoGp2qyr0a2ApZXoAh8qaOaEzzj51la4fGreGlUqlschWSzBIHNuz1uipO8PO88qCcCrmLrJsbqXHsm5vvVugJbbX24TbW/Vr1v5Xnil2ruWqFVuu1OljUZ0+BcZenHfDGJ/ecgp2UyEQ1sqGWkIRZIExn1Verm6rJJZec/Rz0szxVPW4rUeMT4/rsTE/P2sdOQaXaTQ3hhurwq0x7peuZZWN2STMGnwSDBLZSM83uSBQH0Je4x7GDPFA7iWEL32JkLMhi1xEm7/cj6wp/cQxqdqXL00ZxJhZZudu9ZhSfO612Z/UK3eqzjVBAjfIPNmkYOr4kJOSJcNM9rq//v5RJjaHv8ryCTmw7daL8vU/paD2PRKce+MuO31SI4Wy7ymKu8srBxomFrYaFKa3BDNyFphPmIHMV89+/9nMSgwS2cHmeH+733iX/TLVq55cI2nfYMcFACzzPynw/WcectNUD0s8JklwaS5l2Mgfi18PzfjTnczeKMzntqs/oVKuuNzWiwYTMrHiYZTEjFPfzB9TrDGcJPu4b/tLouzw/7loz7svkvJ6+Ezu1mEvXeBiNORTC6w68sWoCWrYez/b2uC/4S2OQwP7YKpXpFY76ympq0nb3zmOGnS38a5ePVhN4LGq0jW8c+Q1/aQymKb482OvD1MOUO9rNvY5YfwFOkD8ydwpCB/exHtWDm3d4wcPfGAOX50u98Wp6+am+KfFpolXX0x1xaxdp8wqEXdmxSsOTk95NxzgyNGK2JTL1lmkJZOpUjXbvyJufFoNFpxpM+zEds26q69HAZx1rYOb9UnavDVbrgZlQPUy3vmDpMV/aSpKkEj6nXFZabCW2wLmyQ2Lo3At8qECrUBZutQcrV6WJhHrfTFKhrdnailNqKxG3rFwCsTW2pNKx6EdzGkxMiJP41ms5bnl3zY1RFRb0uKF5UOImWA1rC0Sabug4epQ3auu0lrmQ4ioq7TBY3QjOxXkesuuE4Aa6a+tqC2awcshf6ESHkkNkyFi02KsjS5lGWFWwEhFcrcjo61jfPOZRD2Cw6FSFf/at7TO45GACdTTo0KmSwiR25drhQuUAPSpabbnfN4+M5JS0We8trCafVAssi65XLyoJMguKoCNM/EBsmDajCWwsMmgSBYWvabLiVsfl9++b1KOYqu63Kay2IDdh7qvSi7AY4DnYGbgvFfauPTXwkkbk7O5L9/wo0+1CLFgF9WUNonx74rEprAUOvTr5DLkJBgJYQObIRZbRW7o3p0yJhM1Io+G4XLclwbLn63RbRKsUakhyXD0hsKPD0LaCDMhZ2OnX7FaYdHYkBqbEjnD07fQJFdawo6t9+SoemVPAj1I2LRLD37KqA0O6li8tQw5dy6WmWG+9pD3spGqB7Jodi6vFMRcsVmvyIhjZcrW6WKI7+DzsDBLYEhPh6Qavhu27psHzQSHjxD0ieAtCIn7RqjIGvr5gB8E8kfEFPx8Kk1OrKbMN2ZbLyUFe7FNgR3wiC5sRcw87pQqf1+wIepVIGSm6p+qZI5KsgULT83x6HnbGhrbpnJrC1e4l7/+UA9jd26GZMWVfCHZ4ZoI/ylWcWvQbLiClDIV8Rwxuth7JQnZZkRXqdgJrgxZGYhO5TFvJNKw7lXR22NEI5KHhIo5L1w8pkQqqYccnsoyEsgyqROU5wY5LxNBWMMdlZ2Ln/W5XH1xr9+PuNROYNM0jDJUsgdCxmMgB3QwpDB5mTgRNR7zmIITlv1dU1WmE+nYFo0/OrreKHbnQKKmKbrrs0IYdQZ9eL1fZZUfccauDAMUYFuwV7DhIWBPIMRb2udjZFYTptECDEUpHMR0QitRIbUW6Vq++HmIGievM9o54IXlA+ffv37eeJu0CwQ6CyTdeCCtSKibgLWZVnUaHnfblTEKev4pxTLVo2BGk3oNN4Ii7R8ouAHbW1Ms8zzwbO4NozrMHLISMdi2DcezheVmv+uXiih20ZVVl2fqI1e8TVWJDpGgKdnxxBKfiT8OO4KKuEx7XO6CzQrmkW4edEpMbqJiClV6ZsOcsxY4YLxPmoPOxszNMPWgh0w8/xujoY49hLvRLPatAY5UfXqrFPIWWPeLtOhpJ5JspYmkBAztQVc+DLjvCPubV5MMpdlZY2RU1O1ARtxC6sZQ3zzE8PbCTQeXk4ozsDBLY+1ejbHH3ZpSRFl/G/FRAtgnEUCAVq2UhC4QIJoSm0hYoTLQ9IrrmMq42UgIdCOwg4f1EqGJHmWuxKjvZww5KGAU3tmLH5RhMNl79fgLp1AI7aC2nap2PnV4JwLMHvbxC4cM/47Qo/DHpNG0MHlerfnn8PiY5srw4iSgMda4e55r2+HKCdT2nNpDv/5XsJIZh1+x4ZbrZrOu5vh12cBitBe5rdjIPQyNd88TxGAIaFnhj1cdEVFsodmwDFrc4IzuDBPbDL3z+9n/jzAiNs4fjFdF1Xfkj97pOhJIxY3FEruUZGOLk4+3p4Pa2Xq1qaYgbh7c+BIUg4u3fwuriXFZw1qtfR8atYmd7q+vyDBVjo0FAwmxDN1bIIITpjOkc5lmFt/WTCU4ctLzN4UVntjhj396ei53nV13sjxMMcfX+zachM58+v9+/SPy1QLWqgFAS8h0FYjBXPean6RGr21nX151NMWJeZ719FLjb1F41kw6uq/PZdQ35dGb1lBZSSmy7sdSR5m7QEs5XyDqnLgt3V2/ff36j8PmPdx+vDrpLM2bMmDFjxowZM2bMmDFjxowZM2bMmDFjxowZM2bMmDFjxowZM2bMmDFjxowZM8bxf5aLsB2/+3afAAAAAElFTkSuQmCC">
            <a:extLst>
              <a:ext uri="{FF2B5EF4-FFF2-40B4-BE49-F238E27FC236}">
                <a16:creationId xmlns:a16="http://schemas.microsoft.com/office/drawing/2014/main" id="{9576DDC5-9D1A-48F6-B707-79B96AE3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429" y="3015958"/>
            <a:ext cx="3763669" cy="11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:image/png;base64,iVBORw0KGgoAAAANSUhEUgAAAT4AAACfCAMAAABX0UX9AAAAe1BMVEX///8AAADX19ceHh6zs7NjY2ORkZHw8PDi4uLm5ub8/PycnJylpaWKiorW1tbNzc19fX1BQUEICAgXFxfCwsJZWVnq6uqWlpYqKir09PS4uLg3NzesrKx6enpnZ2eDg4NNTU0jIyNycnISEhJUVFQ8PDwwMDBGRkZeXl72dTCrAAAMwUlEQVR4nO2d6XriOBBFbUJYTICEkLCHJWnC+z/h4LolqeQNETs9nm/q/ujGslyWj7WWJCeKVCqVSqVSqVQqlUqlUqlUKpVKpVKpVCqVSqVSqVQqlUqlUqlUKpXqP6Jk0ul0Ju8ipEPyDrwI79crJgMv9iTh8M5k6FlfUVjf/PJEF/knKGZO097j52wWH3brRIS+W9NRzjREj2Zu413lJ7KOJnGqngihgNg7iOONO/+cHn/5sdOn6MbeCdKIwqbXX9M4p4FIgNXDae4ncDsTZ0U6FxQwuv7q502neuW0LaS1b5ugZtTJ3QJPwQcP/rOmGqeHj+ZoZvH1Pe7QxQaV4uvkwv+IrJ58+ec2K3MGb+bp+mtVjG8Z7en/T5GeAYzUQyYVis/FKMMXbTKcrw//aePegS+eOX6H7LmDOROAb4gfIq/1KGBdk5lQKL6jPV+KDy+7K0wN7SPehS9+MQZGHPA4HhuQXe9Uaru08HLmP7kEzfhEYwrF53JVKb51NrHR1l0JfKd112q7EgnYdSaTznz0h29mMgyO/lDMAdLyzaccvmQLg+sPPAvbX9t3ZhuPOR2OGgEXidQH4Nub86X4+ualW+3SANQ9U/u0hQkwbQKAx8+RuMg8Ph9x7TfKG1z47/mqI4XYAnGRBhpRCL6ToxBV4IvO2dRRbfhBPwPxoV03lfsTHYw9czH3qQrw9eR5YeDARys/HzShEHx49AkHlePDo7uaui/efSg+rgpxgNJoezI7mY4gfAmscT8PMGUft7ZC8EXUgHKBqsC3ztiai7SH4uMHRhZ+9N4bF84tDoLwcXO2EA/zGDWpIHxEzFRB5fj6XlHhmEv8DsXHBoEPdZXtZ4yO5/P5gWuyMHzvFIRuw8R/GY0oBF+C3iaXynJ80ZIOrCXq4u/wOxhfLF4VXttHYcLD8HHHkZJOVfifEg4/VBA+VNoMogIfiooZUaIccs0Vig/VO7dTGAcWZ5hAfHP7BrzkNKUwfItslijGh7R2PdNcU9/XdHDnkYcNXl/EKBBfdKTAFb+Lz6hZheFD6UUlVIEPL5hzKRq6Mx+E4ht7b8AMNQquC8U3Mga/SwzVUhi+6MUUgUp8iGZG5B+SSyA+NN62+hwwvniTy4Ch+FAbvLCpJrvMLvU38aHLRKW3Ct9YHtFv0wsEvstoYdQbyASMV/1+fzA/AZaroLqGn+s8s0LxcW/xvVdkpLYC8Q1dmarCNxfI/NeddxnMZQI8bUVqtjZ06bcgwfg4e1OvoNEuszN+Ex+KJflCq/ChpGBMTuXwYOKF4/vwy6m4cCfDg/FFf5zpcC6BCsWHUpTmpSp8qJ/f6OfeMxyMb/ac8QX3ncf0QZANx7e21+dO1VYoPuSrtPRW4hPjE3IgWBTA97q0+iwvvNlM4ipA4U0Mx2dnHA53cAlUKD70IVI/ZiU+N8wFb2v1Rsv7se521yNuObzKL9VqZ/lZC3fgM07XhrvMLvUB+LoGTCU+52QhkBdr9QY+TsAKUzn5yYjJ0vAzdO7Ax+7oWSWInykYH7rEoxv40MSkzpkFR2cF9vu4o1fQPesxPtMPvwMfRru5PN2EgvGhF/xyCx89QjoupwrfVfWhow64RItmEud+9rsHHxyRv1B278CH5A9u4AOmJErSE8JxH4oPHtLCuTDmxzn6Hny7FuBLOGY1vhXnHrIrpo1C8S3K8fEImKO2Ax98iNL/TwEm3wh8SMTmBj6UvhFaGjFpGYpvK54UFaFrfnDugIN24ENu+coGGDwSHwgMb+Ab45GpEIq1JKH4uqKAYqR4tlEn7cOHzLZ0xzzvykcSH0pvr1eNDzUUdZqF1TvxYWgPfLOMDYxp2oIPI0LXRPrJkvgwDDvewAfIlFGeXeid+HDIqy9WRefagg+Nuqvkjx5ODx8QvFTjQ+VHkzyyAfgJPp44tv21i7TREnw8lje2936B8fBFbq1YBb6RjSRDQ/GhueBRLx770zNhKtSW4ONXHO+H187a9A0HdrTg49uH4LO+FW/oxTn349Hqgna5cK6DzXNP7zy9pqA/8q22BZ/pzcezs/nlJlR8fNZ3XoXPOjg8127BCit0NgvxmXVALybu0o55zYCkLfjYySTlGhIfX3QMwWf8c97IqwAfsngGX997f8OSi6IW4eOJDKujcEpm8C1y+OI8PhPJu0coPm5tzS07M/+aH/n7fhlf1N9/2gRuPMfE+fXhQeAbxA+kT+vRPNKhh29KkV7fonyglMV3/T1zo0Yy6PJ/MtrYpH2OxVzFU3qd70VZzNKgAnx7OvFr+K4arreLxahbvLb939X7tDtaLLbz5tbDq1QqlUqlUqlUqn9B/enT4jrsWGvX/gdaf9uB5UNP7h+mYaTQ5yVzZW4oS7FOPM6ciQ24yRJDXWE+jfO6Mb9yJlL1+IRYmtePzah4VHh38nIP82Ps3xrzJpltn8LJ3osz+spcm3eksEMGs4rfLuY7nxP+HLfk9zlngp0S1pvmfCt9a2aUu8qmP+/q+i18yTJ7I+cWyuF7y1xc/AAfmd1VqcwyO2d85bjcxmc3qbYNn11+eH41v2wO+Xnu491VrswZEM4JDec1rbm9jc9ZuokvfUF/DR/niuP8Wil1GOXBnAS+bztFcckurv5C+Acc/V+IeEmrvOxnA8xbsrZ5Vo3qQuB7EzMh7AF0+Kyf2eHrXjg2tjlzKt/Se/IUu5hbeWvuCwZSmOg1c/m8QtE0wMG71/cuJ3khrsqyHPwYKJTAV+BsdPjszJPDZ0XF5luGAF+jm08LxdM/NjX+q+7Z0nBD+0xeM1NQdjm3m2ayfSPKj8jOz/4ZJywJ8ZKYx5e8uhfBAj45Uf87wkSHW06MmQpTxdXAl1mhkpbUGa18sXVQ7I6q8W0Jj3HotwrfKfYeKdNi1sDn7Y1EhONcYsATokWoxjenuR6zaK5V+DAT42odbjE5oA4+v8ilLcluIHM6seQvdFTjW2NtFU8CtQof3eY1yQSY1NXB1/Pydfr7if5dyvPMshpfF20Dt/rtw3cWARiCcBtaBx+mdrmoDmB0I3L2BURJt/DBPILahA9lVS5HwTIX7qvUwYdBBQ+SqXeZoKblVyML5C18U2G+TfhQq8ihWGP4oqPI2NRy8DgBOQ50uda4hQ+lF72gNuHr5PA9N4YPjTpWN6ajkhMXaDhT6Kf5tABuWrDh0eDrudLbbnzjKnxJVKIifOhSUlGlOmLLbhc8J2VE49DinRediZFZamHwoddN7dAd+D4G1uCk8c2oqcrw8bAj5zIoG3cX4Zs49nSbFMnRltiTeEt5l4Fpng0+LFaidvoOfFJNfrrK6l58ZePuInxolmjcuTXUvgxHgDRZIofPlGqLD96V1MQP8TX9GQPSb+ITe6h35vFoTJjmOWo57Laj2/jAI838/xt8ZIqWOqb9PWo3aaixNze2Q+3bhReeobQb9F8ovNzbBb5n+9m9bVkFXIgPDr0+ZzVaizcwt9t6OcI0HVaGjsOH0ru6s+lwFv9q08GN7Z3+vgy+oQmkTgr16lAfRrzi0y5lvNlxEVuF291x2Utitfp9ET69tuUuDDo9Gyb54oKigG5zxKPJt7bja27UwU98QieFncGU6+bIhQcbMQTflquCNuFD30z6uZvEZzZHp1mOHecEoYc60M0Ch+ADtqdW4UNdJD0uF5m6mvh4f2AijFA1+AgXguuDh+BDyl5ahS+3oxKD84bwYWp8OBEWqRGewbBrKoLwYU7wvVX45NcaSbEMqImPpzOo5fBumKQ5yX0LOgwff41i1SZ8mH51M4y4r9nWUxcfzQ09pS3HwQuaPsTeZ0SD8OHSTdImfEi425aC9s00xXXxUV/3I2057Pw6DdvIrhhGheHjL4y1CR8qFFeOMGvewDwviR6Ven+2mSAGMz/LB+Ljzyu2CR9/YsfsbuIPvvmrDH6Oj+ftJBr3iXnhPAwYdaSCA3ZWC1/S7MYpfDmFk8i7A20/sC6+yK7eckEmRD4u8D11xSftccLHJzYWBuF7E9/I7yJxo7jZxUJm9cTrbrw3S6xssaqNz3y8Syyr5C3X3n7f/Aor5u3ji+wasPs9LnDvoPps0n2wzd3IjQZq4+vmTNo96TIPhOJz+9nvx0dTLHidjX7OKrtMTjxqbXwmb4szZp2krINC8bnS+0N8z6EPdIc6cnXuQW6IHYe+rF0JPlPTCVbmg4cy1inOCSf2mfvnV3BGRSPP0sI7yb25JjR8Oh2uLdpl9+R3HsTfo7phgCIWfDiO/waWDJp4f4zLXe7/IS2XAHn/wcT7O1vyJt6KvyRvEE82f403zX+E83+k0slWlUqlUqlUKpVKpVKpVCqVSqVSqVQqlUqlUqlUKpVKpVKpVCqVSvUr+gc84apMahGVrwAAAABJRU5ErkJggg==">
            <a:extLst>
              <a:ext uri="{FF2B5EF4-FFF2-40B4-BE49-F238E27FC236}">
                <a16:creationId xmlns:a16="http://schemas.microsoft.com/office/drawing/2014/main" id="{8CB17594-D244-4FBA-B0A5-E42148F1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84" y="4782586"/>
            <a:ext cx="2304016" cy="11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7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AE348-B9E4-4E0E-B964-170A594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F3C20-392B-4D21-9D61-2624A822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circulare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C24C0-A0A6-457E-AC9A-B2AA160C10E5}"/>
              </a:ext>
            </a:extLst>
          </p:cNvPr>
          <p:cNvSpPr/>
          <p:nvPr/>
        </p:nvSpPr>
        <p:spPr bwMode="auto">
          <a:xfrm>
            <a:off x="3209645" y="3110272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E7C1-3384-464E-BAA8-AA79DF7E19B7}"/>
              </a:ext>
            </a:extLst>
          </p:cNvPr>
          <p:cNvSpPr/>
          <p:nvPr/>
        </p:nvSpPr>
        <p:spPr bwMode="auto">
          <a:xfrm>
            <a:off x="3668811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AFEF7-6085-472A-87B3-A96312A1086F}"/>
              </a:ext>
            </a:extLst>
          </p:cNvPr>
          <p:cNvCxnSpPr/>
          <p:nvPr/>
        </p:nvCxnSpPr>
        <p:spPr bwMode="auto">
          <a:xfrm>
            <a:off x="3419760" y="347968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7EE93-2E79-4562-B8F0-6914AC624DD0}"/>
              </a:ext>
            </a:extLst>
          </p:cNvPr>
          <p:cNvCxnSpPr>
            <a:cxnSpLocks/>
          </p:cNvCxnSpPr>
          <p:nvPr/>
        </p:nvCxnSpPr>
        <p:spPr bwMode="auto">
          <a:xfrm>
            <a:off x="4297719" y="3202963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C0C651-025C-4143-BDEB-EC2F87BF313D}"/>
              </a:ext>
            </a:extLst>
          </p:cNvPr>
          <p:cNvSpPr/>
          <p:nvPr/>
        </p:nvSpPr>
        <p:spPr bwMode="auto">
          <a:xfrm>
            <a:off x="6000301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C10CC-F89B-4890-9FD5-3B8CD5E6DC5F}"/>
              </a:ext>
            </a:extLst>
          </p:cNvPr>
          <p:cNvSpPr/>
          <p:nvPr/>
        </p:nvSpPr>
        <p:spPr bwMode="auto">
          <a:xfrm>
            <a:off x="6468215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720C0-F80D-4F8B-B84A-55217B94F6FD}"/>
              </a:ext>
            </a:extLst>
          </p:cNvPr>
          <p:cNvCxnSpPr/>
          <p:nvPr/>
        </p:nvCxnSpPr>
        <p:spPr bwMode="auto">
          <a:xfrm>
            <a:off x="6211923" y="3479683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29A01-C047-403F-B5EE-10C24A93541F}"/>
              </a:ext>
            </a:extLst>
          </p:cNvPr>
          <p:cNvCxnSpPr>
            <a:cxnSpLocks/>
          </p:cNvCxnSpPr>
          <p:nvPr/>
        </p:nvCxnSpPr>
        <p:spPr bwMode="auto">
          <a:xfrm>
            <a:off x="7071500" y="3202963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EDC24-55C3-4428-B5A5-1BC7AFCD49E6}"/>
              </a:ext>
            </a:extLst>
          </p:cNvPr>
          <p:cNvSpPr/>
          <p:nvPr/>
        </p:nvSpPr>
        <p:spPr bwMode="auto">
          <a:xfrm>
            <a:off x="8738150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65704-B7FD-404E-A7D6-6E5EAF0D1334}"/>
              </a:ext>
            </a:extLst>
          </p:cNvPr>
          <p:cNvSpPr/>
          <p:nvPr/>
        </p:nvSpPr>
        <p:spPr bwMode="auto">
          <a:xfrm>
            <a:off x="9217276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6D3129-DF5B-4F11-8B7F-7EE92C7EA39E}"/>
              </a:ext>
            </a:extLst>
          </p:cNvPr>
          <p:cNvCxnSpPr/>
          <p:nvPr/>
        </p:nvCxnSpPr>
        <p:spPr bwMode="auto">
          <a:xfrm>
            <a:off x="8930343" y="3479685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E97AD-49E1-4BB4-A237-B09A2DAAB044}"/>
              </a:ext>
            </a:extLst>
          </p:cNvPr>
          <p:cNvSpPr/>
          <p:nvPr/>
        </p:nvSpPr>
        <p:spPr bwMode="auto">
          <a:xfrm>
            <a:off x="1896176" y="2222310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06A10-98C9-400E-92F0-D5F59D77F225}"/>
              </a:ext>
            </a:extLst>
          </p:cNvPr>
          <p:cNvSpPr/>
          <p:nvPr/>
        </p:nvSpPr>
        <p:spPr bwMode="auto">
          <a:xfrm>
            <a:off x="7869470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83E95-B133-42DA-AFCD-167603D228EE}"/>
              </a:ext>
            </a:extLst>
          </p:cNvPr>
          <p:cNvSpPr/>
          <p:nvPr/>
        </p:nvSpPr>
        <p:spPr bwMode="auto">
          <a:xfrm>
            <a:off x="5120409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E0D50-E1AC-44EE-B2DA-B35D8747D9FA}"/>
              </a:ext>
            </a:extLst>
          </p:cNvPr>
          <p:cNvSpPr/>
          <p:nvPr/>
        </p:nvSpPr>
        <p:spPr bwMode="auto">
          <a:xfrm>
            <a:off x="2348938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BDF3A-5FCD-4A00-A769-4724FE7BF865}"/>
              </a:ext>
            </a:extLst>
          </p:cNvPr>
          <p:cNvCxnSpPr/>
          <p:nvPr/>
        </p:nvCxnSpPr>
        <p:spPr bwMode="auto">
          <a:xfrm>
            <a:off x="2324457" y="2699792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26418-9D71-4915-837C-B13BF8F40F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491" y="3479683"/>
            <a:ext cx="66849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4FB0E-FF82-4CE3-BC32-9E61D070A2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895" y="3479683"/>
            <a:ext cx="61651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8A13-E4CB-4CF6-9424-F8C3FCE99C7B}"/>
              </a:ext>
            </a:extLst>
          </p:cNvPr>
          <p:cNvSpPr/>
          <p:nvPr/>
        </p:nvSpPr>
        <p:spPr bwMode="auto">
          <a:xfrm rot="5400000">
            <a:off x="3132316" y="4052452"/>
            <a:ext cx="549461" cy="5028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510A4-47A8-4049-8282-C96A14D25D14}"/>
              </a:ext>
            </a:extLst>
          </p:cNvPr>
          <p:cNvSpPr/>
          <p:nvPr/>
        </p:nvSpPr>
        <p:spPr bwMode="auto">
          <a:xfrm rot="5400000">
            <a:off x="5940669" y="4065135"/>
            <a:ext cx="549462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0D91E-33F4-4092-AD1F-A972531A10E8}"/>
              </a:ext>
            </a:extLst>
          </p:cNvPr>
          <p:cNvSpPr/>
          <p:nvPr/>
        </p:nvSpPr>
        <p:spPr bwMode="auto">
          <a:xfrm rot="5400000">
            <a:off x="8628737" y="4114916"/>
            <a:ext cx="618312" cy="44676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07AFC5-C0CA-40FB-93E5-5D4AA722500C}"/>
              </a:ext>
            </a:extLst>
          </p:cNvPr>
          <p:cNvCxnSpPr>
            <a:endCxn id="19" idx="0"/>
          </p:cNvCxnSpPr>
          <p:nvPr/>
        </p:nvCxnSpPr>
        <p:spPr bwMode="auto">
          <a:xfrm rot="10800000">
            <a:off x="2783278" y="3110238"/>
            <a:ext cx="7100536" cy="139014"/>
          </a:xfrm>
          <a:prstGeom prst="curvedConnector4">
            <a:avLst>
              <a:gd name="adj1" fmla="val 259"/>
              <a:gd name="adj2" fmla="val 474567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BFD4EC8-4A29-4C3A-962E-070066026FF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608950" y="3518213"/>
            <a:ext cx="5694860" cy="69541"/>
          </a:xfrm>
          <a:prstGeom prst="curvedConnector4">
            <a:avLst>
              <a:gd name="adj1" fmla="val 916"/>
              <a:gd name="adj2" fmla="val 2638502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849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E8339-EDC9-4AB2-B53A-1AA5E1F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D097D9-58CD-4039-ABB4-A103C2CD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69405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Alocare spațiu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Doar la început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Oricând și oricât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668F2-B98B-4EB3-9E71-6AB28F5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Who am I?</a:t>
            </a:r>
            <a:endParaRPr lang="en-US" dirty="0"/>
          </a:p>
        </p:txBody>
      </p:sp>
      <p:pic>
        <p:nvPicPr>
          <p:cNvPr id="5" name="Content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1402A71-8678-455A-997E-1295B041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985" y="-740827"/>
            <a:ext cx="4807546" cy="72119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B770FA-C5C3-47FC-A456-DEFD003C98D8}"/>
              </a:ext>
            </a:extLst>
          </p:cNvPr>
          <p:cNvSpPr txBox="1">
            <a:spLocks/>
          </p:cNvSpPr>
          <p:nvPr/>
        </p:nvSpPr>
        <p:spPr bwMode="auto">
          <a:xfrm>
            <a:off x="3785845" y="1058808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2000" kern="0" dirty="0"/>
              <a:t>Student </a:t>
            </a:r>
            <a:r>
              <a:rPr lang="ro-RO" sz="2000" kern="0" dirty="0" err="1"/>
              <a:t>Assistant</a:t>
            </a:r>
            <a:endParaRPr lang="ro-RO" sz="2000" kern="0" dirty="0"/>
          </a:p>
          <a:p>
            <a:r>
              <a:rPr lang="en-US" sz="2000" kern="0" dirty="0"/>
              <a:t>Concurrency &amp; Multithreading</a:t>
            </a:r>
            <a:endParaRPr lang="ro-RO" sz="2000" kern="0" dirty="0"/>
          </a:p>
          <a:p>
            <a:endParaRPr lang="ro-RO" sz="2000" kern="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ro-RO" sz="2000" kern="0" dirty="0"/>
              <a:t>Asistent Universitar</a:t>
            </a:r>
          </a:p>
          <a:p>
            <a:r>
              <a:rPr lang="ro-RO" sz="2000" kern="0" dirty="0"/>
              <a:t>Algoritmi Paraleli și Distribuiți</a:t>
            </a:r>
          </a:p>
          <a:p>
            <a:r>
              <a:rPr lang="ro-RO" sz="2000" b="1" kern="0" dirty="0"/>
              <a:t>Arhitecturi Paralele</a:t>
            </a:r>
          </a:p>
          <a:p>
            <a:endParaRPr lang="ro-RO" sz="2000" b="1" kern="0" dirty="0"/>
          </a:p>
          <a:p>
            <a:pPr marL="0" indent="0">
              <a:buNone/>
            </a:pPr>
            <a:endParaRPr lang="ro-RO" sz="2000" b="1" kern="0" dirty="0"/>
          </a:p>
          <a:p>
            <a:pPr marL="0" indent="0">
              <a:buNone/>
            </a:pPr>
            <a:r>
              <a:rPr lang="ro-RO" sz="2000" kern="0" dirty="0"/>
              <a:t>Lector</a:t>
            </a:r>
          </a:p>
          <a:p>
            <a:r>
              <a:rPr lang="ro-RO" sz="2000" kern="0" dirty="0"/>
              <a:t>Structuri de Data și Algoritmi (an 1)</a:t>
            </a:r>
          </a:p>
          <a:p>
            <a:r>
              <a:rPr lang="ro-RO" sz="2000" kern="0" dirty="0"/>
              <a:t>Sisteme Tolerante la Defecte (an 3)</a:t>
            </a:r>
          </a:p>
          <a:p>
            <a:r>
              <a:rPr lang="ro-RO" sz="2000" kern="0" dirty="0"/>
              <a:t>Arhitecturi Paralele (an 4)</a:t>
            </a:r>
            <a:endParaRPr lang="en-US" sz="2000" kern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74AB29-3BB6-48C4-A15D-218C05192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6601" y="1323975"/>
            <a:ext cx="2742534" cy="81886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603A6BB-79B8-4128-AFA7-C2F5E2072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92" y="2442314"/>
            <a:ext cx="98583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cipsm\Catedra\Logo CS\logo_upb_small.png">
            <a:extLst>
              <a:ext uri="{FF2B5EF4-FFF2-40B4-BE49-F238E27FC236}">
                <a16:creationId xmlns:a16="http://schemas.microsoft.com/office/drawing/2014/main" id="{E706112D-A574-4643-B254-034E10F2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576" y="2488882"/>
            <a:ext cx="1132971" cy="113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D35D54-7E8E-4060-82C9-BB3A9431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391" y="4692097"/>
            <a:ext cx="1228014" cy="144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3AF8858-7DE5-4A6A-9397-10070D35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39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/>
              <a:t>Putem să avem pointeri </a:t>
            </a:r>
            <a:r>
              <a:rPr lang="ro-RO" sz="4400" dirty="0" err="1"/>
              <a:t>HeadList</a:t>
            </a:r>
            <a:r>
              <a:rPr lang="ro-RO" sz="4400" dirty="0"/>
              <a:t> și </a:t>
            </a:r>
            <a:r>
              <a:rPr lang="ro-RO" sz="4400" dirty="0" err="1"/>
              <a:t>EndList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53324"/>
              </p:ext>
            </p:extLst>
          </p:nvPr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11791"/>
              </p:ext>
            </p:extLst>
          </p:nvPr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14592"/>
              </p:ext>
            </p:extLst>
          </p:nvPr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6793-861B-4FBC-9E0B-DB40E673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8647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1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3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5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6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/>
                        <a:t>7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/>
                        <a:t>9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/>
                        <a:t>10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B332B-B8C8-4CD0-8A2D-03FF8113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Complexitate amortizată inserție vector dinamic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B6A329-3659-47B7-A7FE-D4232CF3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EC44D-2C2F-4E67-B9D2-02490734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25A77-98B2-42B1-A135-2981FB3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            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97267-6A52-4639-9BE3-2E0520A2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10E69-101F-461C-96EE-911E450D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r>
              <a:rPr lang="ro-RO" dirty="0"/>
              <a:t>Sortare la intervale prestabilite de timp</a:t>
            </a:r>
          </a:p>
          <a:p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73120-BAD9-4896-ADBD-5C3F63F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B227A-8BA6-4A8F-8F25-8EE252A91CEA}"/>
              </a:ext>
            </a:extLst>
          </p:cNvPr>
          <p:cNvSpPr txBox="1">
            <a:spLocks/>
          </p:cNvSpPr>
          <p:nvPr/>
        </p:nvSpPr>
        <p:spPr>
          <a:xfrm>
            <a:off x="1838325" y="1233889"/>
            <a:ext cx="8515350" cy="397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o-RO" sz="4400" dirty="0"/>
              <a:t>RECAPITULARE</a:t>
            </a:r>
            <a:br>
              <a:rPr lang="ro-RO" sz="3200" dirty="0"/>
            </a:br>
            <a:r>
              <a:rPr lang="ro-RO" sz="3200" dirty="0"/>
              <a:t>pointeri</a:t>
            </a:r>
            <a:br>
              <a:rPr lang="ro-RO" sz="3200" dirty="0"/>
            </a:br>
            <a:r>
              <a:rPr lang="ro-RO" sz="3200" dirty="0"/>
              <a:t>vectori</a:t>
            </a:r>
            <a:br>
              <a:rPr lang="ro-RO" sz="3200" dirty="0"/>
            </a:br>
            <a:r>
              <a:rPr lang="ro-RO" sz="3200" dirty="0" err="1"/>
              <a:t>matrici</a:t>
            </a:r>
            <a:br>
              <a:rPr lang="ro-RO" sz="3200" dirty="0"/>
            </a:br>
            <a:r>
              <a:rPr lang="ro-RO" sz="3200" dirty="0" err="1"/>
              <a:t>struct</a:t>
            </a:r>
            <a:br>
              <a:rPr lang="ro-RO" sz="3200" dirty="0"/>
            </a:br>
            <a:r>
              <a:rPr lang="ro-RO" sz="3200" dirty="0"/>
              <a:t>Limbaj 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173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FE86C-CD45-4BB2-BCB6-538D48D7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2C92DA-CFBD-4C4A-9B93-A311E76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06D0E-43F5-44E0-8874-5F2FAB28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84C7-31C6-4D71-AF86-7E98BD88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-</a:t>
            </a:r>
            <a:r>
              <a:rPr lang="ro-RO" dirty="0"/>
              <a:t> pointeri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B803FB2-A17D-4361-A230-F042B25C4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1285875"/>
            <a:ext cx="9589352" cy="5011408"/>
          </a:xfrm>
        </p:spPr>
        <p:txBody>
          <a:bodyPr/>
          <a:lstStyle/>
          <a:p>
            <a:r>
              <a:rPr lang="ro-RO" dirty="0"/>
              <a:t>Variabilă ce reține adresa în memorie a unui obiect.</a:t>
            </a:r>
          </a:p>
          <a:p>
            <a:endParaRPr lang="ro-RO" dirty="0"/>
          </a:p>
          <a:p>
            <a:r>
              <a:rPr lang="ro-RO" dirty="0"/>
              <a:t>Declarație</a:t>
            </a:r>
          </a:p>
          <a:p>
            <a:pPr lvl="1"/>
            <a:r>
              <a:rPr lang="ro-RO" dirty="0" err="1"/>
              <a:t>type</a:t>
            </a:r>
            <a:r>
              <a:rPr lang="ro-RO" dirty="0"/>
              <a:t> *nume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pPr lvl="1"/>
            <a:r>
              <a:rPr lang="en-US" dirty="0"/>
              <a:t>int a =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pointer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muPointer</a:t>
            </a:r>
            <a:r>
              <a:rPr lang="en-US" dirty="0"/>
              <a:t> = &amp;a;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3787-DFB7-4D46-A1DA-DFD9C44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299A6-E099-4928-9B74-0EBFCAD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05E2-1B32-496A-8493-3FA4DABE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285875"/>
            <a:ext cx="9126644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pointer—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+ pointer ?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26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6E653-F8EF-440A-B41A-2BF0BF3A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C85E5-1D28-4DA3-957F-8D00B322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164C8-8A84-4770-BE5C-9D0E64871D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64376" y="2599981"/>
            <a:ext cx="7507164" cy="3697302"/>
          </a:xfrm>
        </p:spPr>
        <p:txBody>
          <a:bodyPr/>
          <a:lstStyle/>
          <a:p>
            <a:r>
              <a:rPr lang="en-US" dirty="0"/>
              <a:t>[(1+2)-3*(2+1)]</a:t>
            </a:r>
          </a:p>
          <a:p>
            <a:r>
              <a:rPr lang="en-US" dirty="0"/>
              <a:t>{[()]}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2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8E962B-52AC-44CB-99D1-6C8BF356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6613D-02E9-4660-8DA9-BA59772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F9D8-D4E8-4946-82C8-46B406191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45745" y="1285875"/>
            <a:ext cx="9225795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pointer--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+ pointer ?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9A367-E5E4-439A-9020-906D8F4B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EB6BE-2D3D-4930-8FE5-55874668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– </a:t>
            </a:r>
            <a:r>
              <a:rPr lang="en-US" dirty="0" err="1"/>
              <a:t>alocare</a:t>
            </a:r>
            <a:r>
              <a:rPr lang="en-US" dirty="0"/>
              <a:t> static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E8C5-30A0-4A62-90F3-6C5FD909B2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myVector</a:t>
            </a:r>
            <a:r>
              <a:rPr lang="en-US" dirty="0"/>
              <a:t>[N];</a:t>
            </a:r>
          </a:p>
          <a:p>
            <a:r>
              <a:rPr lang="en-US" dirty="0"/>
              <a:t>char </a:t>
            </a:r>
            <a:r>
              <a:rPr lang="en-US" dirty="0" err="1"/>
              <a:t>myVector</a:t>
            </a:r>
            <a:r>
              <a:rPr lang="en-US" dirty="0"/>
              <a:t>[10];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alocate</a:t>
            </a:r>
            <a:endParaRPr lang="en-US" dirty="0"/>
          </a:p>
          <a:p>
            <a:pPr lvl="1"/>
            <a:r>
              <a:rPr lang="en-US" dirty="0" err="1"/>
              <a:t>Numerotate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en-US" dirty="0"/>
              <a:t>         [0]      [1]      [2]      [3]      [4]       [5]      [6] …</a:t>
            </a:r>
          </a:p>
          <a:p>
            <a:pPr marL="0" indent="0">
              <a:buNone/>
            </a:pPr>
            <a:r>
              <a:rPr lang="en-US" dirty="0"/>
              <a:t>          1        2        3        4         5        6        7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myVector</a:t>
            </a:r>
            <a:r>
              <a:rPr lang="en-US" dirty="0"/>
              <a:t>[3] ==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BE3D1-CC49-4A05-868F-521DA4EC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B900-F323-4060-860F-A4CE6AF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4D093AB9-B93B-420B-B23D-D61BB2D9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46641"/>
              </p:ext>
            </p:extLst>
          </p:nvPr>
        </p:nvGraphicFramePr>
        <p:xfrm>
          <a:off x="3229322" y="3094263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CE09FAC-841D-47FC-B118-53D28FE41272}"/>
              </a:ext>
            </a:extLst>
          </p:cNvPr>
          <p:cNvSpPr/>
          <p:nvPr/>
        </p:nvSpPr>
        <p:spPr>
          <a:xfrm>
            <a:off x="1837879" y="1307992"/>
            <a:ext cx="766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415F0-B27F-44C1-A058-4A0869F649B6}"/>
              </a:ext>
            </a:extLst>
          </p:cNvPr>
          <p:cNvSpPr txBox="1"/>
          <p:nvPr/>
        </p:nvSpPr>
        <p:spPr>
          <a:xfrm>
            <a:off x="1837879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/>
              <a:t>v</a:t>
            </a:r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E3B-EAF8-4FD9-A033-4278CACBF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25662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F72809-9B22-4AAD-ADAA-B177CB9AF5EB}"/>
              </a:ext>
            </a:extLst>
          </p:cNvPr>
          <p:cNvSpPr txBox="1">
            <a:spLocks/>
          </p:cNvSpPr>
          <p:nvPr/>
        </p:nvSpPr>
        <p:spPr>
          <a:xfrm>
            <a:off x="6275157" y="4703853"/>
            <a:ext cx="4825567" cy="16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</a:t>
            </a:r>
            <a:r>
              <a:rPr lang="ro-RO"/>
              <a:t>  </a:t>
            </a:r>
            <a:r>
              <a:rPr lang="en-US"/>
              <a:t>[0]    </a:t>
            </a:r>
            <a:r>
              <a:rPr lang="ro-RO"/>
              <a:t>  </a:t>
            </a:r>
            <a:r>
              <a:rPr lang="en-US"/>
              <a:t>[1]    </a:t>
            </a:r>
            <a:r>
              <a:rPr lang="ro-RO"/>
              <a:t>  </a:t>
            </a:r>
            <a:r>
              <a:rPr lang="en-US"/>
              <a:t>[2]    </a:t>
            </a:r>
            <a:r>
              <a:rPr lang="ro-RO"/>
              <a:t>  </a:t>
            </a:r>
            <a:r>
              <a:rPr lang="en-US"/>
              <a:t>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    1        2        3        4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1ADA4-CAA9-479C-9792-FAC03CE9C717}"/>
              </a:ext>
            </a:extLst>
          </p:cNvPr>
          <p:cNvSpPr/>
          <p:nvPr/>
        </p:nvSpPr>
        <p:spPr>
          <a:xfrm>
            <a:off x="2264923" y="51471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/>
              <a:t>v</a:t>
            </a:r>
            <a:r>
              <a:rPr lang="en-US"/>
              <a:t>[3] == 4</a:t>
            </a:r>
          </a:p>
        </p:txBody>
      </p:sp>
    </p:spTree>
    <p:extLst>
      <p:ext uri="{BB962C8B-B14F-4D97-AF65-F5344CB8AC3E}">
        <p14:creationId xmlns:p14="http://schemas.microsoft.com/office/powerpoint/2010/main" val="218499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2873</Words>
  <Application>Microsoft Office PowerPoint</Application>
  <PresentationFormat>Widescreen</PresentationFormat>
  <Paragraphs>656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Liste, Stive, Cozi - 1</vt:lpstr>
      <vt:lpstr>Who am I?</vt:lpstr>
      <vt:lpstr>Who am I?</vt:lpstr>
      <vt:lpstr>PowerPoint Presentation</vt:lpstr>
      <vt:lpstr>Recapitulare - pointeri</vt:lpstr>
      <vt:lpstr>Pointeri – operații</vt:lpstr>
      <vt:lpstr>Pointeri – operații</vt:lpstr>
      <vt:lpstr>Vectori – alocare statică</vt:lpstr>
      <vt:lpstr>Vectori - alocare dinamică</vt:lpstr>
      <vt:lpstr>Matrici</vt:lpstr>
      <vt:lpstr>Matrice</vt:lpstr>
      <vt:lpstr>Matrice – alocare statică</vt:lpstr>
      <vt:lpstr>Matrice – alocare statică</vt:lpstr>
      <vt:lpstr>Matrice - alocare dinamică</vt:lpstr>
      <vt:lpstr>Matrice - alocare dinamică</vt:lpstr>
      <vt:lpstr>Struct</vt:lpstr>
      <vt:lpstr>Liste înlănțuite</vt:lpstr>
      <vt:lpstr>Liste înlănțuite</vt:lpstr>
      <vt:lpstr>Liste dublu-înlănțuite</vt:lpstr>
      <vt:lpstr>Liste circulare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dinamic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Coadă de priorități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Corectitudinea unui expresii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2021-02-19T23:46:48Z</dcterms:modified>
</cp:coreProperties>
</file>